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5" r:id="rId4"/>
    <p:sldId id="264" r:id="rId5"/>
    <p:sldId id="271" r:id="rId6"/>
    <p:sldId id="273" r:id="rId7"/>
    <p:sldId id="272" r:id="rId8"/>
    <p:sldId id="279" r:id="rId9"/>
    <p:sldId id="258" r:id="rId10"/>
    <p:sldId id="260" r:id="rId11"/>
    <p:sldId id="261" r:id="rId12"/>
    <p:sldId id="263" r:id="rId13"/>
    <p:sldId id="276" r:id="rId14"/>
    <p:sldId id="266" r:id="rId15"/>
    <p:sldId id="262" r:id="rId16"/>
    <p:sldId id="280" r:id="rId17"/>
    <p:sldId id="267" r:id="rId18"/>
    <p:sldId id="277" r:id="rId19"/>
    <p:sldId id="278" r:id="rId20"/>
    <p:sldId id="268" r:id="rId21"/>
    <p:sldId id="269" r:id="rId22"/>
    <p:sldId id="270"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88214" autoAdjust="0"/>
  </p:normalViewPr>
  <p:slideViewPr>
    <p:cSldViewPr snapToGrid="0">
      <p:cViewPr varScale="1">
        <p:scale>
          <a:sx n="64" d="100"/>
          <a:sy n="64" d="100"/>
        </p:scale>
        <p:origin x="8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D723-F067-4576-A851-5D2DFC252E7A}"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0C1E0-4A76-4C36-A7B6-A185B683F693}" type="slidenum">
              <a:rPr lang="en-US" smtClean="0"/>
              <a:t>‹#›</a:t>
            </a:fld>
            <a:endParaRPr lang="en-US"/>
          </a:p>
        </p:txBody>
      </p:sp>
    </p:spTree>
    <p:extLst>
      <p:ext uri="{BB962C8B-B14F-4D97-AF65-F5344CB8AC3E}">
        <p14:creationId xmlns:p14="http://schemas.microsoft.com/office/powerpoint/2010/main" val="329060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0C1E0-4A76-4C36-A7B6-A185B683F693}" type="slidenum">
              <a:rPr lang="en-US" smtClean="0"/>
              <a:t>9</a:t>
            </a:fld>
            <a:endParaRPr lang="en-US"/>
          </a:p>
        </p:txBody>
      </p:sp>
    </p:spTree>
    <p:extLst>
      <p:ext uri="{BB962C8B-B14F-4D97-AF65-F5344CB8AC3E}">
        <p14:creationId xmlns:p14="http://schemas.microsoft.com/office/powerpoint/2010/main" val="76849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0C1E0-4A76-4C36-A7B6-A185B683F693}" type="slidenum">
              <a:rPr lang="en-US" smtClean="0"/>
              <a:t>17</a:t>
            </a:fld>
            <a:endParaRPr lang="en-US"/>
          </a:p>
        </p:txBody>
      </p:sp>
    </p:spTree>
    <p:extLst>
      <p:ext uri="{BB962C8B-B14F-4D97-AF65-F5344CB8AC3E}">
        <p14:creationId xmlns:p14="http://schemas.microsoft.com/office/powerpoint/2010/main" val="137050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0C1E0-4A76-4C36-A7B6-A185B683F693}" type="slidenum">
              <a:rPr lang="en-US" smtClean="0"/>
              <a:t>20</a:t>
            </a:fld>
            <a:endParaRPr lang="en-US"/>
          </a:p>
        </p:txBody>
      </p:sp>
    </p:spTree>
    <p:extLst>
      <p:ext uri="{BB962C8B-B14F-4D97-AF65-F5344CB8AC3E}">
        <p14:creationId xmlns:p14="http://schemas.microsoft.com/office/powerpoint/2010/main" val="278988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E409-0B5B-4360-AAF7-EC5D2017AD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23B8B-34F3-49C7-9574-9A7B5956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5B3C4F-2BB5-430E-A18E-B56075D1271B}"/>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C3E4D1DC-EBF1-47CA-BEFA-08E249656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6E405-EE92-48B8-B008-6C4A74D52AD0}"/>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250656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B335-7C95-4B64-8CB5-C9AD9702D6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A4E9D-B990-41E0-A4EE-349275211B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818FF-BB04-46AE-8691-C305FC25EC70}"/>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6FA7DDE1-E2F0-436D-9EF8-D071DD988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C1A4C-F55D-4E66-BA8E-AC5151911CE9}"/>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160902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62A92D-7044-4E9A-8A10-B24807C05B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67B383-1B01-4774-851A-12C4006C106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4FD41-C310-4EB3-9734-B17DC549311A}"/>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DCB3392E-CE2D-48D1-8050-AD6EA68C5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A6BC2-5708-4912-8EE7-EED06036E00B}"/>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3512792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AB24-7A51-41FB-B3BC-B16EB24DE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587CA-EA5B-42C4-BA9B-954682368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92D0E-ED1A-4917-8735-8DB62E3A9DC0}"/>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2EA102E2-93D6-4741-8611-6E970C057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A7AF2-B46C-4757-8D19-CF3687A6FB53}"/>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3888909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FF1A-B05F-436A-A1F7-8A0766E0A3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06415-433C-43B4-B2BC-43B42854BC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75DE9C-1FD8-43CF-B747-2F962ED5C679}"/>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78C46982-5C07-48A6-982C-7F17829DE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16E8D-E82E-420B-ACF7-821644E82ECD}"/>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265217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BEF3-3245-4E22-BE5A-DD02D3085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D7E675-B36F-4FA6-BF01-EC8C5AB7DF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D53F3-FBD3-42A9-8CD2-9395FA5964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26CB5B-198B-468B-9A0D-C463EDD3F52B}"/>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6" name="Footer Placeholder 5">
            <a:extLst>
              <a:ext uri="{FF2B5EF4-FFF2-40B4-BE49-F238E27FC236}">
                <a16:creationId xmlns:a16="http://schemas.microsoft.com/office/drawing/2014/main" id="{B625BB4E-6FA4-420D-8F91-47FBBA858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816A0-773C-4EFD-A69D-CCAFB6F24591}"/>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1693045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1E2B-22E7-425F-8566-B779CF52CC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A73C16-4B57-42E1-B867-4EB98B25C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60BAD8-4488-4315-B1BC-93B842108D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5D5E6-D0CD-42E9-BF8A-FC1117B1B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62D566-7623-42BA-B899-3370C701C4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57D63-E9D5-4A5F-B286-1EB41B0AD69D}"/>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8" name="Footer Placeholder 7">
            <a:extLst>
              <a:ext uri="{FF2B5EF4-FFF2-40B4-BE49-F238E27FC236}">
                <a16:creationId xmlns:a16="http://schemas.microsoft.com/office/drawing/2014/main" id="{865EFDEE-0750-4B77-AA25-DF144D3511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45411C-27F2-4437-87CC-7F7480C19A73}"/>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118861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0901-9476-48E4-BD42-4A132B7AB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4CF423-59D5-4240-A9D2-F7DC65220685}"/>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4" name="Footer Placeholder 3">
            <a:extLst>
              <a:ext uri="{FF2B5EF4-FFF2-40B4-BE49-F238E27FC236}">
                <a16:creationId xmlns:a16="http://schemas.microsoft.com/office/drawing/2014/main" id="{C2C602E4-30CC-4692-8EF5-E3D295155A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68285F-4C10-472C-A07A-114D06F806B4}"/>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266631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23A93D-9720-4CF3-AB28-5E4F126D4059}"/>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3" name="Footer Placeholder 2">
            <a:extLst>
              <a:ext uri="{FF2B5EF4-FFF2-40B4-BE49-F238E27FC236}">
                <a16:creationId xmlns:a16="http://schemas.microsoft.com/office/drawing/2014/main" id="{A158EDE2-0B9C-416F-8E0C-E379004A04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327283-6DDF-4EC8-AE67-928D6A5A7CAE}"/>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2742197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5B7D-C61E-4A96-B1EA-1D3A5F15E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2C5948-8838-40AB-AF6E-746978280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C7C1C2-5A6D-4AE2-B5FF-C8CE2CD58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5AA18F-8E1D-44CB-BE7E-224B6B65D4DA}"/>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6" name="Footer Placeholder 5">
            <a:extLst>
              <a:ext uri="{FF2B5EF4-FFF2-40B4-BE49-F238E27FC236}">
                <a16:creationId xmlns:a16="http://schemas.microsoft.com/office/drawing/2014/main" id="{C7EC7C7F-6649-42CB-81D1-4136744FAA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ADF04-7881-4BB6-991C-2BDC2E17F857}"/>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4059977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849A-A033-4041-BE1E-80591B81F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613601-FEA1-4D1D-ABFF-207D51E66B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CCFDFF-9688-4280-8420-AC3B31F59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A5ECD6-F845-4407-90A5-007081044E5D}"/>
              </a:ext>
            </a:extLst>
          </p:cNvPr>
          <p:cNvSpPr>
            <a:spLocks noGrp="1"/>
          </p:cNvSpPr>
          <p:nvPr>
            <p:ph type="dt" sz="half" idx="10"/>
          </p:nvPr>
        </p:nvSpPr>
        <p:spPr/>
        <p:txBody>
          <a:bodyPr/>
          <a:lstStyle/>
          <a:p>
            <a:fld id="{069BCB4E-DDD0-4324-8690-66102AD2FCD6}" type="datetimeFigureOut">
              <a:rPr lang="en-US" smtClean="0"/>
              <a:t>4/26/2019</a:t>
            </a:fld>
            <a:endParaRPr lang="en-US"/>
          </a:p>
        </p:txBody>
      </p:sp>
      <p:sp>
        <p:nvSpPr>
          <p:cNvPr id="6" name="Footer Placeholder 5">
            <a:extLst>
              <a:ext uri="{FF2B5EF4-FFF2-40B4-BE49-F238E27FC236}">
                <a16:creationId xmlns:a16="http://schemas.microsoft.com/office/drawing/2014/main" id="{ACE84A38-6BB1-43AB-BB2C-F16AD7C6C5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4524E-4D38-4C99-94ED-4D02D1BD9A4E}"/>
              </a:ext>
            </a:extLst>
          </p:cNvPr>
          <p:cNvSpPr>
            <a:spLocks noGrp="1"/>
          </p:cNvSpPr>
          <p:nvPr>
            <p:ph type="sldNum" sz="quarter" idx="12"/>
          </p:nvPr>
        </p:nvSpPr>
        <p:spPr/>
        <p:txBody>
          <a:bodyPr/>
          <a:lstStyle/>
          <a:p>
            <a:fld id="{46F1A8DA-7A30-4DFF-9984-F0D7B26A205D}" type="slidenum">
              <a:rPr lang="en-US" smtClean="0"/>
              <a:t>‹#›</a:t>
            </a:fld>
            <a:endParaRPr lang="en-US"/>
          </a:p>
        </p:txBody>
      </p:sp>
    </p:spTree>
    <p:extLst>
      <p:ext uri="{BB962C8B-B14F-4D97-AF65-F5344CB8AC3E}">
        <p14:creationId xmlns:p14="http://schemas.microsoft.com/office/powerpoint/2010/main" val="172986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BBB04-213D-4724-9996-D4B8AD69D5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2A8482-611B-44E4-955B-240F9DA4E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1E32E-626D-49FE-8848-C0A2C203F0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BCB4E-DDD0-4324-8690-66102AD2FCD6}" type="datetimeFigureOut">
              <a:rPr lang="en-US" smtClean="0"/>
              <a:t>4/26/2019</a:t>
            </a:fld>
            <a:endParaRPr lang="en-US"/>
          </a:p>
        </p:txBody>
      </p:sp>
      <p:sp>
        <p:nvSpPr>
          <p:cNvPr id="5" name="Footer Placeholder 4">
            <a:extLst>
              <a:ext uri="{FF2B5EF4-FFF2-40B4-BE49-F238E27FC236}">
                <a16:creationId xmlns:a16="http://schemas.microsoft.com/office/drawing/2014/main" id="{B879D2F9-A2B4-49D9-9A84-72D4AB652E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F5D90B-91C1-4FF7-8E4F-2141B06198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1A8DA-7A30-4DFF-9984-F0D7B26A205D}" type="slidenum">
              <a:rPr lang="en-US" smtClean="0"/>
              <a:t>‹#›</a:t>
            </a:fld>
            <a:endParaRPr lang="en-US"/>
          </a:p>
        </p:txBody>
      </p:sp>
    </p:spTree>
    <p:extLst>
      <p:ext uri="{BB962C8B-B14F-4D97-AF65-F5344CB8AC3E}">
        <p14:creationId xmlns:p14="http://schemas.microsoft.com/office/powerpoint/2010/main" val="1117740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public.tableau.com/profile/rohit.appandaraju#!/vizhome/MedicareProject_15563037766720/WhichProviderCosttheleas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public.tableau.com/profile/nadeem2788#!/vizhome/RegionWiseDiseaseAnalysis/Dashboard1?publish=ye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public.tableau.com/profile/rohit.chandrasekhar#!/vizhome/dwbivisualization/Dashboard1?publish=y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public.tableau.com/profile/karthik.ranganathan#!/vizhome/PCIvsTreatmentCostvsDischarge/PCIvsTreatmentvsDischarg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5EE5-1448-4B11-9504-1F2174AC89F6}"/>
              </a:ext>
            </a:extLst>
          </p:cNvPr>
          <p:cNvSpPr>
            <a:spLocks noGrp="1"/>
          </p:cNvSpPr>
          <p:nvPr>
            <p:ph type="ctrTitle"/>
          </p:nvPr>
        </p:nvSpPr>
        <p:spPr/>
        <p:txBody>
          <a:bodyPr/>
          <a:lstStyle/>
          <a:p>
            <a:r>
              <a:rPr lang="en-US" dirty="0"/>
              <a:t>Medicare Expense</a:t>
            </a:r>
          </a:p>
        </p:txBody>
      </p:sp>
      <p:sp>
        <p:nvSpPr>
          <p:cNvPr id="3" name="Subtitle 2">
            <a:extLst>
              <a:ext uri="{FF2B5EF4-FFF2-40B4-BE49-F238E27FC236}">
                <a16:creationId xmlns:a16="http://schemas.microsoft.com/office/drawing/2014/main" id="{6CF28F8B-F379-43A9-B675-41039CC2B9AE}"/>
              </a:ext>
            </a:extLst>
          </p:cNvPr>
          <p:cNvSpPr>
            <a:spLocks noGrp="1"/>
          </p:cNvSpPr>
          <p:nvPr>
            <p:ph type="subTitle" idx="1"/>
          </p:nvPr>
        </p:nvSpPr>
        <p:spPr/>
        <p:txBody>
          <a:bodyPr/>
          <a:lstStyle/>
          <a:p>
            <a:r>
              <a:rPr lang="en-US" dirty="0"/>
              <a:t>Expenditure and Cost Analysis</a:t>
            </a:r>
          </a:p>
        </p:txBody>
      </p:sp>
    </p:spTree>
    <p:extLst>
      <p:ext uri="{BB962C8B-B14F-4D97-AF65-F5344CB8AC3E}">
        <p14:creationId xmlns:p14="http://schemas.microsoft.com/office/powerpoint/2010/main" val="153825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11CBE-63D0-4F81-B322-61511370E7C8}"/>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2600" kern="1200">
                <a:solidFill>
                  <a:srgbClr val="FFFFFF"/>
                </a:solidFill>
                <a:latin typeface="+mj-lt"/>
                <a:ea typeface="+mj-ea"/>
                <a:cs typeface="+mj-cs"/>
              </a:rPr>
              <a:t>But cost leads to R&amp;D and Higher Life Expectancy Or is it so?</a:t>
            </a:r>
          </a:p>
        </p:txBody>
      </p:sp>
      <p:cxnSp>
        <p:nvCxnSpPr>
          <p:cNvPr id="193" name="Straight Connector 19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9" name="Picture 4" descr="Image result for but why">
            <a:extLst>
              <a:ext uri="{FF2B5EF4-FFF2-40B4-BE49-F238E27FC236}">
                <a16:creationId xmlns:a16="http://schemas.microsoft.com/office/drawing/2014/main" id="{6220865E-F3FA-4972-B840-69B446FA2D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52955" y="492573"/>
            <a:ext cx="5355278"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2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C0F0B-BE1E-4E70-87B0-845A089E5F2E}"/>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4100" kern="1200">
                <a:solidFill>
                  <a:srgbClr val="FFFFFF"/>
                </a:solidFill>
                <a:latin typeface="+mj-lt"/>
                <a:ea typeface="+mj-ea"/>
                <a:cs typeface="+mj-cs"/>
              </a:rPr>
              <a:t>Falling Life Expectancy</a:t>
            </a:r>
          </a:p>
        </p:txBody>
      </p:sp>
      <p:cxnSp>
        <p:nvCxnSpPr>
          <p:cNvPr id="140" name="Straight Connector 13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1" name="Picture 2" descr="Image result for life expectancy in us">
            <a:extLst>
              <a:ext uri="{FF2B5EF4-FFF2-40B4-BE49-F238E27FC236}">
                <a16:creationId xmlns:a16="http://schemas.microsoft.com/office/drawing/2014/main" id="{BC62E6BE-0748-45D1-AFC3-F8E6B434B9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53822" y="1352220"/>
            <a:ext cx="6553545" cy="416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5AB952-0983-48E5-845A-1235F2603FF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Reasons</a:t>
            </a:r>
          </a:p>
        </p:txBody>
      </p:sp>
      <p:pic>
        <p:nvPicPr>
          <p:cNvPr id="7" name="Content Placeholder 3">
            <a:extLst>
              <a:ext uri="{FF2B5EF4-FFF2-40B4-BE49-F238E27FC236}">
                <a16:creationId xmlns:a16="http://schemas.microsoft.com/office/drawing/2014/main" id="{B409AFED-5441-432A-8F2D-52B0975FA815}"/>
              </a:ext>
            </a:extLst>
          </p:cNvPr>
          <p:cNvPicPr>
            <a:picLocks noGrp="1" noChangeAspect="1"/>
          </p:cNvPicPr>
          <p:nvPr>
            <p:ph idx="1"/>
          </p:nvPr>
        </p:nvPicPr>
        <p:blipFill>
          <a:blip r:embed="rId2"/>
          <a:stretch>
            <a:fillRect/>
          </a:stretch>
        </p:blipFill>
        <p:spPr>
          <a:xfrm>
            <a:off x="4038600" y="1531418"/>
            <a:ext cx="7188199" cy="3791775"/>
          </a:xfrm>
          <a:prstGeom prst="rect">
            <a:avLst/>
          </a:prstGeom>
        </p:spPr>
      </p:pic>
    </p:spTree>
    <p:extLst>
      <p:ext uri="{BB962C8B-B14F-4D97-AF65-F5344CB8AC3E}">
        <p14:creationId xmlns:p14="http://schemas.microsoft.com/office/powerpoint/2010/main" val="653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6C6E-A12D-47E0-BB08-27CE09BB7A2F}"/>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dirty="0"/>
              <a:t>Cost and Education</a:t>
            </a:r>
            <a:endParaRPr lang="en-US"/>
          </a:p>
        </p:txBody>
      </p:sp>
      <p:pic>
        <p:nvPicPr>
          <p:cNvPr id="5" name="Content Placeholder 4">
            <a:extLst>
              <a:ext uri="{FF2B5EF4-FFF2-40B4-BE49-F238E27FC236}">
                <a16:creationId xmlns:a16="http://schemas.microsoft.com/office/drawing/2014/main" id="{9F2EB9D5-21F9-4D73-8DAD-1598E15A18C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720" b="17584"/>
          <a:stretch/>
        </p:blipFill>
        <p:spPr>
          <a:xfrm>
            <a:off x="20" y="10"/>
            <a:ext cx="12191980" cy="5395902"/>
          </a:xfrm>
          <a:prstGeom prst="rect">
            <a:avLst/>
          </a:prstGeom>
        </p:spPr>
      </p:pic>
    </p:spTree>
    <p:extLst>
      <p:ext uri="{BB962C8B-B14F-4D97-AF65-F5344CB8AC3E}">
        <p14:creationId xmlns:p14="http://schemas.microsoft.com/office/powerpoint/2010/main" val="104279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9C27-01B6-4F31-AF76-9C7D70F1B874}"/>
              </a:ext>
            </a:extLst>
          </p:cNvPr>
          <p:cNvSpPr>
            <a:spLocks noGrp="1"/>
          </p:cNvSpPr>
          <p:nvPr>
            <p:ph type="title"/>
          </p:nvPr>
        </p:nvSpPr>
        <p:spPr>
          <a:xfrm>
            <a:off x="1906857" y="-72824"/>
            <a:ext cx="9499895" cy="2287588"/>
          </a:xfrm>
        </p:spPr>
        <p:txBody>
          <a:bodyPr vert="horz" lIns="91440" tIns="45720" rIns="91440" bIns="45720" rtlCol="0" anchor="ctr">
            <a:normAutofit/>
          </a:bodyPr>
          <a:lstStyle/>
          <a:p>
            <a:r>
              <a:rPr lang="en-US" sz="3600" kern="1200" dirty="0">
                <a:latin typeface="+mj-lt"/>
                <a:ea typeface="+mj-ea"/>
                <a:cs typeface="+mj-cs"/>
              </a:rPr>
              <a:t>Specialist Physician Per Population Vs Cost</a:t>
            </a:r>
          </a:p>
        </p:txBody>
      </p:sp>
      <p:pic>
        <p:nvPicPr>
          <p:cNvPr id="47" name="Content Placeholder 17">
            <a:extLst>
              <a:ext uri="{FF2B5EF4-FFF2-40B4-BE49-F238E27FC236}">
                <a16:creationId xmlns:a16="http://schemas.microsoft.com/office/drawing/2014/main" id="{1D14EF28-62F5-48FD-AE7E-8B2BFACFF8AC}"/>
              </a:ext>
            </a:extLst>
          </p:cNvPr>
          <p:cNvPicPr>
            <a:picLocks noChangeAspect="1"/>
          </p:cNvPicPr>
          <p:nvPr/>
        </p:nvPicPr>
        <p:blipFill rotWithShape="1">
          <a:blip r:embed="rId2">
            <a:extLst>
              <a:ext uri="{28A0092B-C50C-407E-A947-70E740481C1C}">
                <a14:useLocalDpi xmlns:a14="http://schemas.microsoft.com/office/drawing/2010/main" val="0"/>
              </a:ext>
            </a:extLst>
          </a:blip>
          <a:srcRect t="16699" b="26680"/>
          <a:stretch/>
        </p:blipFill>
        <p:spPr>
          <a:xfrm>
            <a:off x="0" y="1693768"/>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1441157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136F2-C514-4581-9328-2BD768FD3A9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Income improves Life!</a:t>
            </a:r>
          </a:p>
        </p:txBody>
      </p:sp>
      <p:pic>
        <p:nvPicPr>
          <p:cNvPr id="5" name="Content Placeholder 4">
            <a:extLst>
              <a:ext uri="{FF2B5EF4-FFF2-40B4-BE49-F238E27FC236}">
                <a16:creationId xmlns:a16="http://schemas.microsoft.com/office/drawing/2014/main" id="{486A2838-B074-47D7-B515-FF6EA4550E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027"/>
          <a:stretch/>
        </p:blipFill>
        <p:spPr>
          <a:xfrm>
            <a:off x="4527804" y="322501"/>
            <a:ext cx="6946773" cy="6212997"/>
          </a:xfrm>
          <a:prstGeom prst="rect">
            <a:avLst/>
          </a:prstGeom>
        </p:spPr>
      </p:pic>
    </p:spTree>
    <p:extLst>
      <p:ext uri="{BB962C8B-B14F-4D97-AF65-F5344CB8AC3E}">
        <p14:creationId xmlns:p14="http://schemas.microsoft.com/office/powerpoint/2010/main" val="410025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C546-F21E-4607-AF2B-9E52901B2373}"/>
              </a:ext>
            </a:extLst>
          </p:cNvPr>
          <p:cNvSpPr>
            <a:spLocks noGrp="1"/>
          </p:cNvSpPr>
          <p:nvPr>
            <p:ph type="title"/>
          </p:nvPr>
        </p:nvSpPr>
        <p:spPr>
          <a:xfrm>
            <a:off x="3921801" y="2766218"/>
            <a:ext cx="4348397" cy="1325563"/>
          </a:xfrm>
        </p:spPr>
        <p:txBody>
          <a:bodyPr/>
          <a:lstStyle/>
          <a:p>
            <a:r>
              <a:rPr lang="en-US" dirty="0"/>
              <a:t>Dynamic Analysis</a:t>
            </a:r>
          </a:p>
        </p:txBody>
      </p:sp>
    </p:spTree>
    <p:extLst>
      <p:ext uri="{BB962C8B-B14F-4D97-AF65-F5344CB8AC3E}">
        <p14:creationId xmlns:p14="http://schemas.microsoft.com/office/powerpoint/2010/main" val="421937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E55F-130A-4EC8-80BF-833C2F4A756C}"/>
              </a:ext>
            </a:extLst>
          </p:cNvPr>
          <p:cNvSpPr>
            <a:spLocks noGrp="1"/>
          </p:cNvSpPr>
          <p:nvPr>
            <p:ph type="title" idx="4294967295"/>
          </p:nvPr>
        </p:nvSpPr>
        <p:spPr>
          <a:xfrm>
            <a:off x="762001" y="803325"/>
            <a:ext cx="5314536" cy="1325563"/>
          </a:xfrm>
        </p:spPr>
        <p:txBody>
          <a:bodyPr vert="horz" lIns="91440" tIns="45720" rIns="91440" bIns="45720" rtlCol="0" anchor="ctr">
            <a:normAutofit/>
          </a:bodyPr>
          <a:lstStyle/>
          <a:p>
            <a:r>
              <a:rPr lang="en-US" dirty="0"/>
              <a:t>Which Provider Cost us the least?</a:t>
            </a:r>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CD593CEB-D652-41DE-BF7E-6105E93EA982}"/>
              </a:ext>
            </a:extLst>
          </p:cNvPr>
          <p:cNvPicPr>
            <a:picLocks noGrp="1" noChangeAspect="1"/>
          </p:cNvPicPr>
          <p:nvPr>
            <p:ph idx="4294967295"/>
          </p:nvPr>
        </p:nvPicPr>
        <p:blipFill rotWithShape="1">
          <a:blip r:embed="rId3"/>
          <a:srcRect r="2301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9" name="Rectangle 8">
            <a:extLst>
              <a:ext uri="{FF2B5EF4-FFF2-40B4-BE49-F238E27FC236}">
                <a16:creationId xmlns:a16="http://schemas.microsoft.com/office/drawing/2014/main" id="{C3BB43F8-F711-4340-B52B-9C7FAE833C8F}"/>
              </a:ext>
            </a:extLst>
          </p:cNvPr>
          <p:cNvSpPr/>
          <p:nvPr/>
        </p:nvSpPr>
        <p:spPr>
          <a:xfrm>
            <a:off x="2190541" y="6372580"/>
            <a:ext cx="10617758" cy="253916"/>
          </a:xfrm>
          <a:prstGeom prst="rect">
            <a:avLst/>
          </a:prstGeom>
        </p:spPr>
        <p:txBody>
          <a:bodyPr wrap="square">
            <a:spAutoFit/>
          </a:bodyPr>
          <a:lstStyle/>
          <a:p>
            <a:pPr>
              <a:spcAft>
                <a:spcPts val="600"/>
              </a:spcAft>
            </a:pPr>
            <a:r>
              <a:rPr lang="en-US" sz="1050" dirty="0">
                <a:hlinkClick r:id="rId4"/>
              </a:rPr>
              <a:t>https://public.tableau.com/profile/rohit.appandaraju#!/vizhome/MedicareProject_15563037766720/WhichProviderCosttheleast</a:t>
            </a:r>
            <a:r>
              <a:rPr lang="en-US" sz="1050" dirty="0"/>
              <a:t> </a:t>
            </a:r>
          </a:p>
        </p:txBody>
      </p:sp>
    </p:spTree>
    <p:extLst>
      <p:ext uri="{BB962C8B-B14F-4D97-AF65-F5344CB8AC3E}">
        <p14:creationId xmlns:p14="http://schemas.microsoft.com/office/powerpoint/2010/main" val="333257191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0B3D-4B65-4F3F-AF83-9276755A5DFB}"/>
              </a:ext>
            </a:extLst>
          </p:cNvPr>
          <p:cNvSpPr txBox="1"/>
          <p:nvPr/>
        </p:nvSpPr>
        <p:spPr>
          <a:xfrm>
            <a:off x="479685" y="6345623"/>
            <a:ext cx="10899138" cy="369332"/>
          </a:xfrm>
          <a:prstGeom prst="rect">
            <a:avLst/>
          </a:prstGeom>
          <a:noFill/>
        </p:spPr>
        <p:txBody>
          <a:bodyPr wrap="none" rtlCol="0">
            <a:spAutoFit/>
          </a:bodyPr>
          <a:lstStyle/>
          <a:p>
            <a:r>
              <a:rPr lang="en-US" dirty="0">
                <a:hlinkClick r:id="rId2"/>
              </a:rPr>
              <a:t>https://public.tableau.com/profile/nadeem2788#!/vizhome/RegionWiseDiseaseAnalysis/Dashboard1?publish=yes</a:t>
            </a:r>
            <a:r>
              <a:rPr lang="en-US" dirty="0"/>
              <a:t> </a:t>
            </a:r>
          </a:p>
        </p:txBody>
      </p:sp>
      <p:pic>
        <p:nvPicPr>
          <p:cNvPr id="4" name="Picture 3">
            <a:extLst>
              <a:ext uri="{FF2B5EF4-FFF2-40B4-BE49-F238E27FC236}">
                <a16:creationId xmlns:a16="http://schemas.microsoft.com/office/drawing/2014/main" id="{9F42EDED-09B5-4BF9-8769-DB802D052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833" y="719529"/>
            <a:ext cx="9712977" cy="5513020"/>
          </a:xfrm>
          <a:prstGeom prst="rect">
            <a:avLst/>
          </a:prstGeom>
        </p:spPr>
      </p:pic>
      <p:sp>
        <p:nvSpPr>
          <p:cNvPr id="5" name="TextBox 4">
            <a:extLst>
              <a:ext uri="{FF2B5EF4-FFF2-40B4-BE49-F238E27FC236}">
                <a16:creationId xmlns:a16="http://schemas.microsoft.com/office/drawing/2014/main" id="{572AD86B-191C-4837-9E97-BDB2B7BCF519}"/>
              </a:ext>
            </a:extLst>
          </p:cNvPr>
          <p:cNvSpPr txBox="1"/>
          <p:nvPr/>
        </p:nvSpPr>
        <p:spPr>
          <a:xfrm>
            <a:off x="4921119" y="165530"/>
            <a:ext cx="2828795" cy="400110"/>
          </a:xfrm>
          <a:prstGeom prst="rect">
            <a:avLst/>
          </a:prstGeom>
          <a:noFill/>
        </p:spPr>
        <p:txBody>
          <a:bodyPr wrap="square" rtlCol="0">
            <a:spAutoFit/>
          </a:bodyPr>
          <a:lstStyle/>
          <a:p>
            <a:r>
              <a:rPr lang="en-US" sz="2000" b="1" dirty="0"/>
              <a:t>Region Wise Analysis</a:t>
            </a:r>
          </a:p>
        </p:txBody>
      </p:sp>
    </p:spTree>
    <p:extLst>
      <p:ext uri="{BB962C8B-B14F-4D97-AF65-F5344CB8AC3E}">
        <p14:creationId xmlns:p14="http://schemas.microsoft.com/office/powerpoint/2010/main" val="777151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EDC04-1274-4CB1-B139-9A4D6A4ABB53}"/>
              </a:ext>
            </a:extLst>
          </p:cNvPr>
          <p:cNvSpPr txBox="1"/>
          <p:nvPr/>
        </p:nvSpPr>
        <p:spPr>
          <a:xfrm>
            <a:off x="799646" y="6265889"/>
            <a:ext cx="10592708" cy="369332"/>
          </a:xfrm>
          <a:prstGeom prst="rect">
            <a:avLst/>
          </a:prstGeom>
          <a:noFill/>
        </p:spPr>
        <p:txBody>
          <a:bodyPr wrap="none" rtlCol="0">
            <a:spAutoFit/>
          </a:bodyPr>
          <a:lstStyle/>
          <a:p>
            <a:r>
              <a:rPr lang="en-US" dirty="0">
                <a:hlinkClick r:id="rId2"/>
              </a:rPr>
              <a:t>https://public.tableau.com/profile/rohit.chandrasekhar#!/vizhome/dwbivisualization/Dashboard1?publish=yes</a:t>
            </a:r>
            <a:r>
              <a:rPr lang="en-US" dirty="0"/>
              <a:t> </a:t>
            </a:r>
          </a:p>
        </p:txBody>
      </p:sp>
      <p:pic>
        <p:nvPicPr>
          <p:cNvPr id="4" name="Picture 3">
            <a:extLst>
              <a:ext uri="{FF2B5EF4-FFF2-40B4-BE49-F238E27FC236}">
                <a16:creationId xmlns:a16="http://schemas.microsoft.com/office/drawing/2014/main" id="{32B6380E-D737-41BA-A979-C6693866B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156" y="643991"/>
            <a:ext cx="8001391" cy="5570018"/>
          </a:xfrm>
          <a:prstGeom prst="rect">
            <a:avLst/>
          </a:prstGeom>
        </p:spPr>
      </p:pic>
      <p:sp>
        <p:nvSpPr>
          <p:cNvPr id="5" name="TextBox 4">
            <a:extLst>
              <a:ext uri="{FF2B5EF4-FFF2-40B4-BE49-F238E27FC236}">
                <a16:creationId xmlns:a16="http://schemas.microsoft.com/office/drawing/2014/main" id="{9C5A2D0A-2D19-44B3-8633-E12C20C7FE69}"/>
              </a:ext>
            </a:extLst>
          </p:cNvPr>
          <p:cNvSpPr txBox="1"/>
          <p:nvPr/>
        </p:nvSpPr>
        <p:spPr>
          <a:xfrm>
            <a:off x="3786457" y="192001"/>
            <a:ext cx="4092787" cy="400110"/>
          </a:xfrm>
          <a:prstGeom prst="rect">
            <a:avLst/>
          </a:prstGeom>
          <a:noFill/>
        </p:spPr>
        <p:txBody>
          <a:bodyPr wrap="none" rtlCol="0">
            <a:spAutoFit/>
          </a:bodyPr>
          <a:lstStyle/>
          <a:p>
            <a:r>
              <a:rPr lang="en-US" sz="2000" b="1" dirty="0"/>
              <a:t>Top 10 Medical Procedures vs Trends</a:t>
            </a:r>
          </a:p>
        </p:txBody>
      </p:sp>
    </p:spTree>
    <p:extLst>
      <p:ext uri="{BB962C8B-B14F-4D97-AF65-F5344CB8AC3E}">
        <p14:creationId xmlns:p14="http://schemas.microsoft.com/office/powerpoint/2010/main" val="371213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DE939-776D-4816-9167-4F238C1E9AED}"/>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Medicare</a:t>
            </a:r>
          </a:p>
        </p:txBody>
      </p:sp>
      <p:sp>
        <p:nvSpPr>
          <p:cNvPr id="3" name="Content Placeholder 2">
            <a:extLst>
              <a:ext uri="{FF2B5EF4-FFF2-40B4-BE49-F238E27FC236}">
                <a16:creationId xmlns:a16="http://schemas.microsoft.com/office/drawing/2014/main" id="{B690CA57-A29E-457A-BD09-FA040E5B9FBA}"/>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Established in 1965 </a:t>
            </a:r>
          </a:p>
          <a:p>
            <a:r>
              <a:rPr lang="en-US" sz="2000" dirty="0">
                <a:solidFill>
                  <a:schemeClr val="bg1"/>
                </a:solidFill>
              </a:rPr>
              <a:t>10 Million people were eligible over the age of 65</a:t>
            </a:r>
          </a:p>
          <a:p>
            <a:r>
              <a:rPr lang="en-US" sz="2000" dirty="0">
                <a:solidFill>
                  <a:schemeClr val="bg1"/>
                </a:solidFill>
              </a:rPr>
              <a:t>The government realized  less then 50% had any kind of insurance</a:t>
            </a:r>
          </a:p>
          <a:p>
            <a:r>
              <a:rPr lang="en-US" sz="2000" dirty="0">
                <a:solidFill>
                  <a:schemeClr val="bg1"/>
                </a:solidFill>
              </a:rPr>
              <a:t>Average cost of deductible then was $60 </a:t>
            </a:r>
          </a:p>
          <a:p>
            <a:pPr marL="0" indent="0">
              <a:buNone/>
            </a:pPr>
            <a:endParaRPr lang="en-US" sz="2000" dirty="0">
              <a:solidFill>
                <a:schemeClr val="bg1"/>
              </a:solidFill>
            </a:endParaRPr>
          </a:p>
        </p:txBody>
      </p:sp>
      <p:pic>
        <p:nvPicPr>
          <p:cNvPr id="1026" name="Picture 2" descr="Image result for people eligible for medicare in us">
            <a:extLst>
              <a:ext uri="{FF2B5EF4-FFF2-40B4-BE49-F238E27FC236}">
                <a16:creationId xmlns:a16="http://schemas.microsoft.com/office/drawing/2014/main" id="{A93C5EA6-82DE-46D6-BBB4-4133EE8AC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1" b="10052"/>
          <a:stretch/>
        </p:blipFill>
        <p:spPr bwMode="auto">
          <a:xfrm>
            <a:off x="5297763" y="1232452"/>
            <a:ext cx="6250769" cy="398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2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02152E-7C98-42D8-90B8-0CA8BDF3B3B3}"/>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b="1" kern="1200" dirty="0">
                <a:solidFill>
                  <a:srgbClr val="FFFFFF"/>
                </a:solidFill>
                <a:latin typeface="+mj-lt"/>
                <a:ea typeface="+mj-ea"/>
                <a:cs typeface="+mj-cs"/>
              </a:rPr>
              <a:t>How is PCI, Number of Hospitals, Beds and Cost of treatment impacting Life expectancy and patient visits</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F173D46-4392-465C-BC20-F849D946D397}"/>
              </a:ext>
            </a:extLst>
          </p:cNvPr>
          <p:cNvPicPr>
            <a:picLocks noChangeAspect="1"/>
          </p:cNvPicPr>
          <p:nvPr/>
        </p:nvPicPr>
        <p:blipFill rotWithShape="1">
          <a:blip r:embed="rId3"/>
          <a:srcRect l="16967" t="19219" r="34713" b="10364"/>
          <a:stretch/>
        </p:blipFill>
        <p:spPr>
          <a:xfrm>
            <a:off x="5153822" y="746890"/>
            <a:ext cx="6553545" cy="5372162"/>
          </a:xfrm>
          <a:prstGeom prst="rect">
            <a:avLst/>
          </a:prstGeom>
        </p:spPr>
      </p:pic>
      <p:sp>
        <p:nvSpPr>
          <p:cNvPr id="8" name="TextBox 7">
            <a:extLst>
              <a:ext uri="{FF2B5EF4-FFF2-40B4-BE49-F238E27FC236}">
                <a16:creationId xmlns:a16="http://schemas.microsoft.com/office/drawing/2014/main" id="{C95427A7-9726-41D4-A276-4AD4235CBD2E}"/>
              </a:ext>
            </a:extLst>
          </p:cNvPr>
          <p:cNvSpPr txBox="1"/>
          <p:nvPr/>
        </p:nvSpPr>
        <p:spPr>
          <a:xfrm>
            <a:off x="149901" y="6488668"/>
            <a:ext cx="12237261" cy="369332"/>
          </a:xfrm>
          <a:prstGeom prst="rect">
            <a:avLst/>
          </a:prstGeom>
          <a:noFill/>
        </p:spPr>
        <p:txBody>
          <a:bodyPr wrap="none" rtlCol="0">
            <a:spAutoFit/>
          </a:bodyPr>
          <a:lstStyle/>
          <a:p>
            <a:r>
              <a:rPr lang="en-US" dirty="0">
                <a:hlinkClick r:id="rId4"/>
              </a:rPr>
              <a:t>https://public.tableau.com/profile/karthik.ranganathan#!/vizhome/PCIvsTreatmentCostvsDischarge/PCIvsTreatmentvsDischarge</a:t>
            </a:r>
            <a:r>
              <a:rPr lang="en-US" dirty="0"/>
              <a:t> </a:t>
            </a:r>
          </a:p>
        </p:txBody>
      </p:sp>
    </p:spTree>
    <p:extLst>
      <p:ext uri="{BB962C8B-B14F-4D97-AF65-F5344CB8AC3E}">
        <p14:creationId xmlns:p14="http://schemas.microsoft.com/office/powerpoint/2010/main" val="192560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0D1EF2-1F3B-46AA-B13F-979B53EA905D}"/>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latin typeface="+mj-lt"/>
                <a:ea typeface="+mj-ea"/>
                <a:cs typeface="+mj-cs"/>
              </a:rPr>
              <a:t>Correlation </a:t>
            </a:r>
          </a:p>
        </p:txBody>
      </p:sp>
      <p:pic>
        <p:nvPicPr>
          <p:cNvPr id="3" name="Picture 2">
            <a:extLst>
              <a:ext uri="{FF2B5EF4-FFF2-40B4-BE49-F238E27FC236}">
                <a16:creationId xmlns:a16="http://schemas.microsoft.com/office/drawing/2014/main" id="{DDF25B1D-4C73-4D68-B8E8-6336947E979E}"/>
              </a:ext>
            </a:extLst>
          </p:cNvPr>
          <p:cNvPicPr>
            <a:picLocks noChangeAspect="1"/>
          </p:cNvPicPr>
          <p:nvPr/>
        </p:nvPicPr>
        <p:blipFill rotWithShape="1">
          <a:blip r:embed="rId2"/>
          <a:srcRect l="9098" t="32997" r="38033" b="32232"/>
          <a:stretch/>
        </p:blipFill>
        <p:spPr>
          <a:xfrm>
            <a:off x="320040" y="1297352"/>
            <a:ext cx="5455917" cy="2018395"/>
          </a:xfrm>
          <a:prstGeom prst="rect">
            <a:avLst/>
          </a:prstGeom>
        </p:spPr>
      </p:pic>
      <p:pic>
        <p:nvPicPr>
          <p:cNvPr id="1026" name="Picture 2" descr="Image result for correlation causation funny">
            <a:extLst>
              <a:ext uri="{FF2B5EF4-FFF2-40B4-BE49-F238E27FC236}">
                <a16:creationId xmlns:a16="http://schemas.microsoft.com/office/drawing/2014/main" id="{6BC6FF33-8D1D-449D-B752-7945E19653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6043" y="885555"/>
            <a:ext cx="5455917" cy="2841988"/>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2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A93991-213F-4BDB-A7E7-F8646CEA0459}"/>
              </a:ext>
            </a:extLst>
          </p:cNvPr>
          <p:cNvSpPr txBox="1"/>
          <p:nvPr/>
        </p:nvSpPr>
        <p:spPr>
          <a:xfrm>
            <a:off x="643467" y="643467"/>
            <a:ext cx="3363974" cy="1597315"/>
          </a:xfrm>
          <a:prstGeom prst="rect">
            <a:avLst/>
          </a:prstGeom>
          <a:noFill/>
          <a:ln w="19050">
            <a:solidFill>
              <a:schemeClr val="bg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600" kern="1200">
                <a:solidFill>
                  <a:schemeClr val="bg1"/>
                </a:solidFill>
                <a:latin typeface="+mj-lt"/>
                <a:ea typeface="+mj-ea"/>
                <a:cs typeface="+mj-cs"/>
              </a:rPr>
              <a:t>Reasons for some states having cheaper healthcare and premium cost</a:t>
            </a:r>
          </a:p>
        </p:txBody>
      </p:sp>
      <p:sp>
        <p:nvSpPr>
          <p:cNvPr id="3" name="TextBox 2">
            <a:extLst>
              <a:ext uri="{FF2B5EF4-FFF2-40B4-BE49-F238E27FC236}">
                <a16:creationId xmlns:a16="http://schemas.microsoft.com/office/drawing/2014/main" id="{9309BC47-67F0-4325-AACE-042228D29751}"/>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a:solidFill>
                  <a:schemeClr val="bg1"/>
                </a:solidFill>
              </a:rPr>
              <a:t> State involvement in marketplaces – ACA implementation</a:t>
            </a:r>
          </a:p>
          <a:p>
            <a:pPr marL="285750" indent="-228600">
              <a:lnSpc>
                <a:spcPct val="90000"/>
              </a:lnSpc>
              <a:spcAft>
                <a:spcPts val="600"/>
              </a:spcAft>
              <a:buFont typeface="Arial" panose="020B0604020202020204" pitchFamily="34" charset="0"/>
              <a:buChar char="•"/>
            </a:pPr>
            <a:r>
              <a:rPr lang="en-US" sz="2000" b="1">
                <a:solidFill>
                  <a:schemeClr val="bg1"/>
                </a:solidFill>
              </a:rPr>
              <a:t>Medicaid Expansion – Less Brunt to private insurance holders</a:t>
            </a:r>
          </a:p>
          <a:p>
            <a:pPr marL="285750" indent="-228600">
              <a:lnSpc>
                <a:spcPct val="90000"/>
              </a:lnSpc>
              <a:spcAft>
                <a:spcPts val="600"/>
              </a:spcAft>
              <a:buFont typeface="Arial" panose="020B0604020202020204" pitchFamily="34" charset="0"/>
              <a:buChar char="•"/>
            </a:pPr>
            <a:r>
              <a:rPr lang="en-US" sz="2000" b="1">
                <a:solidFill>
                  <a:schemeClr val="bg1"/>
                </a:solidFill>
              </a:rPr>
              <a:t>Competition from CO-OPs</a:t>
            </a:r>
          </a:p>
          <a:p>
            <a:pPr marL="285750" indent="-228600">
              <a:lnSpc>
                <a:spcPct val="90000"/>
              </a:lnSpc>
              <a:spcAft>
                <a:spcPts val="600"/>
              </a:spcAft>
              <a:buFont typeface="Arial" panose="020B0604020202020204" pitchFamily="34" charset="0"/>
              <a:buChar char="•"/>
            </a:pPr>
            <a:r>
              <a:rPr lang="en-US" sz="2000" b="1">
                <a:solidFill>
                  <a:schemeClr val="bg1"/>
                </a:solidFill>
              </a:rPr>
              <a:t>Combined risk pools – Group premiums and Indiviual Premiums</a:t>
            </a:r>
          </a:p>
          <a:p>
            <a:pPr marL="285750" indent="-228600">
              <a:lnSpc>
                <a:spcPct val="90000"/>
              </a:lnSpc>
              <a:spcAft>
                <a:spcPts val="600"/>
              </a:spcAft>
              <a:buFont typeface="Arial" panose="020B0604020202020204" pitchFamily="34" charset="0"/>
              <a:buChar char="•"/>
            </a:pPr>
            <a:endParaRPr lang="en-US" sz="2000" b="1">
              <a:solidFill>
                <a:schemeClr val="bg1"/>
              </a:solidFill>
            </a:endParaRPr>
          </a:p>
        </p:txBody>
      </p:sp>
      <p:pic>
        <p:nvPicPr>
          <p:cNvPr id="2050" name="Picture 2" descr="Image result for ACA">
            <a:extLst>
              <a:ext uri="{FF2B5EF4-FFF2-40B4-BE49-F238E27FC236}">
                <a16:creationId xmlns:a16="http://schemas.microsoft.com/office/drawing/2014/main" id="{FB2037EB-6C74-4F13-9E73-C2402AA49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340507"/>
            <a:ext cx="6250769" cy="401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75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F2C206-B09E-47AA-894D-5FB0E07557EA}"/>
              </a:ext>
            </a:extLst>
          </p:cNvPr>
          <p:cNvSpPr txBox="1"/>
          <p:nvPr/>
        </p:nvSpPr>
        <p:spPr>
          <a:xfrm>
            <a:off x="643467" y="643467"/>
            <a:ext cx="3363974" cy="1597315"/>
          </a:xfrm>
          <a:prstGeom prst="rect">
            <a:avLst/>
          </a:prstGeom>
          <a:noFill/>
          <a:ln w="19050">
            <a:solidFill>
              <a:schemeClr val="bg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dirty="0">
                <a:solidFill>
                  <a:schemeClr val="bg1"/>
                </a:solidFill>
                <a:latin typeface="+mj-lt"/>
                <a:ea typeface="+mj-ea"/>
                <a:cs typeface="+mj-cs"/>
              </a:rPr>
              <a:t>Conclusions</a:t>
            </a:r>
          </a:p>
        </p:txBody>
      </p:sp>
      <p:sp>
        <p:nvSpPr>
          <p:cNvPr id="3" name="TextBox 2">
            <a:extLst>
              <a:ext uri="{FF2B5EF4-FFF2-40B4-BE49-F238E27FC236}">
                <a16:creationId xmlns:a16="http://schemas.microsoft.com/office/drawing/2014/main" id="{106287F7-46BA-46B4-BBD3-3F423BEC8850}"/>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a:solidFill>
                  <a:schemeClr val="bg1"/>
                </a:solidFill>
              </a:rPr>
              <a:t>The problem is complex</a:t>
            </a:r>
          </a:p>
          <a:p>
            <a:pPr marL="285750" indent="-228600">
              <a:lnSpc>
                <a:spcPct val="90000"/>
              </a:lnSpc>
              <a:spcAft>
                <a:spcPts val="600"/>
              </a:spcAft>
              <a:buFont typeface="Arial" panose="020B0604020202020204" pitchFamily="34" charset="0"/>
              <a:buChar char="•"/>
            </a:pPr>
            <a:r>
              <a:rPr lang="en-US" sz="1600">
                <a:solidFill>
                  <a:schemeClr val="bg1"/>
                </a:solidFill>
              </a:rPr>
              <a:t>States have to implement or take points from ACA in order to reduce overall premiums as shown by 13 successful states</a:t>
            </a:r>
          </a:p>
          <a:p>
            <a:pPr marL="285750" indent="-228600">
              <a:lnSpc>
                <a:spcPct val="90000"/>
              </a:lnSpc>
              <a:spcAft>
                <a:spcPts val="600"/>
              </a:spcAft>
              <a:buFont typeface="Arial" panose="020B0604020202020204" pitchFamily="34" charset="0"/>
              <a:buChar char="•"/>
            </a:pPr>
            <a:r>
              <a:rPr lang="en-US" sz="1600">
                <a:solidFill>
                  <a:schemeClr val="bg1"/>
                </a:solidFill>
              </a:rPr>
              <a:t>Medicare has become expensive regardless of the subsidy, this can be gotten rid by eliminating Medicare and subsidizing health insurance for people when they avail private insurances, thus increasing competition in the market and reducing the overall cost of insurance</a:t>
            </a:r>
          </a:p>
          <a:p>
            <a:pPr marL="285750" indent="-228600">
              <a:lnSpc>
                <a:spcPct val="90000"/>
              </a:lnSpc>
              <a:spcAft>
                <a:spcPts val="600"/>
              </a:spcAft>
              <a:buFont typeface="Arial" panose="020B0604020202020204" pitchFamily="34" charset="0"/>
              <a:buChar char="•"/>
            </a:pPr>
            <a:endParaRPr lang="en-US" sz="1600">
              <a:solidFill>
                <a:schemeClr val="bg1"/>
              </a:solidFill>
            </a:endParaRPr>
          </a:p>
        </p:txBody>
      </p:sp>
      <p:pic>
        <p:nvPicPr>
          <p:cNvPr id="4" name="Picture 3">
            <a:extLst>
              <a:ext uri="{FF2B5EF4-FFF2-40B4-BE49-F238E27FC236}">
                <a16:creationId xmlns:a16="http://schemas.microsoft.com/office/drawing/2014/main" id="{0111761C-23AA-4C2E-891E-6F51683B3923}"/>
              </a:ext>
            </a:extLst>
          </p:cNvPr>
          <p:cNvPicPr>
            <a:picLocks noChangeAspect="1"/>
          </p:cNvPicPr>
          <p:nvPr/>
        </p:nvPicPr>
        <p:blipFill>
          <a:blip r:embed="rId2"/>
          <a:stretch>
            <a:fillRect/>
          </a:stretch>
        </p:blipFill>
        <p:spPr>
          <a:xfrm>
            <a:off x="6826760" y="938958"/>
            <a:ext cx="6250769" cy="4172388"/>
          </a:xfrm>
          <a:prstGeom prst="rect">
            <a:avLst/>
          </a:prstGeom>
        </p:spPr>
      </p:pic>
    </p:spTree>
    <p:extLst>
      <p:ext uri="{BB962C8B-B14F-4D97-AF65-F5344CB8AC3E}">
        <p14:creationId xmlns:p14="http://schemas.microsoft.com/office/powerpoint/2010/main" val="1019433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6F93A-F824-4AA0-9715-79BFC226B216}"/>
              </a:ext>
            </a:extLst>
          </p:cNvPr>
          <p:cNvSpPr txBox="1"/>
          <p:nvPr/>
        </p:nvSpPr>
        <p:spPr>
          <a:xfrm>
            <a:off x="655320" y="365125"/>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Take Away</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D1DF39B6-0042-4DCD-8E77-928A4E3A8BB4}"/>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The devil is in the details</a:t>
            </a:r>
          </a:p>
          <a:p>
            <a:r>
              <a:rPr lang="en-US" sz="1500" dirty="0"/>
              <a:t>Could have looked into more data which included patient age, individual cost and other reports</a:t>
            </a:r>
          </a:p>
          <a:p>
            <a:r>
              <a:rPr lang="en-US" sz="1500" dirty="0"/>
              <a:t>Every situation in unique and the categorization of data has to be more complex</a:t>
            </a:r>
          </a:p>
          <a:p>
            <a:r>
              <a:rPr lang="en-US" sz="1500" dirty="0"/>
              <a:t>Generalized lot of data to simplify the visualization</a:t>
            </a:r>
          </a:p>
          <a:p>
            <a:r>
              <a:rPr lang="en-US" sz="1500" dirty="0"/>
              <a:t>By toning the data down to specific hospital or treatment which have higher accuracy of cost to a larger scale, we can suggest detailed plans to reduce costs</a:t>
            </a:r>
          </a:p>
          <a:p>
            <a:r>
              <a:rPr lang="en-US" sz="1500" dirty="0"/>
              <a:t>Additional Years could give us information on various trends and accurate insights</a:t>
            </a:r>
          </a:p>
          <a:p>
            <a:endParaRPr lang="en-US" sz="1500" dirty="0"/>
          </a:p>
          <a:p>
            <a:endParaRPr lang="en-US" sz="1500" dirty="0"/>
          </a:p>
          <a:p>
            <a:endParaRPr lang="en-US" sz="1500" dirty="0"/>
          </a:p>
        </p:txBody>
      </p:sp>
      <p:pic>
        <p:nvPicPr>
          <p:cNvPr id="3" name="Picture 2">
            <a:extLst>
              <a:ext uri="{FF2B5EF4-FFF2-40B4-BE49-F238E27FC236}">
                <a16:creationId xmlns:a16="http://schemas.microsoft.com/office/drawing/2014/main" id="{F4F388FA-D333-437B-950A-27A42FFE3961}"/>
              </a:ext>
            </a:extLst>
          </p:cNvPr>
          <p:cNvPicPr>
            <a:picLocks noChangeAspect="1"/>
          </p:cNvPicPr>
          <p:nvPr/>
        </p:nvPicPr>
        <p:blipFill rotWithShape="1">
          <a:blip r:embed="rId2"/>
          <a:srcRect l="26640" r="2503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extBox 3">
            <a:extLst>
              <a:ext uri="{FF2B5EF4-FFF2-40B4-BE49-F238E27FC236}">
                <a16:creationId xmlns:a16="http://schemas.microsoft.com/office/drawing/2014/main" id="{FF06BE7D-796D-4AE2-A10F-35BD46F23FB8}"/>
              </a:ext>
            </a:extLst>
          </p:cNvPr>
          <p:cNvSpPr txBox="1"/>
          <p:nvPr/>
        </p:nvSpPr>
        <p:spPr>
          <a:xfrm>
            <a:off x="599607" y="12891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4463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D7D2-C4EC-456F-89F3-963E0F70A4E9}"/>
              </a:ext>
            </a:extLst>
          </p:cNvPr>
          <p:cNvSpPr>
            <a:spLocks noGrp="1"/>
          </p:cNvSpPr>
          <p:nvPr>
            <p:ph type="title"/>
          </p:nvPr>
        </p:nvSpPr>
        <p:spPr>
          <a:xfrm>
            <a:off x="838200" y="365125"/>
            <a:ext cx="10515600" cy="1325563"/>
          </a:xfrm>
        </p:spPr>
        <p:txBody>
          <a:bodyPr>
            <a:normAutofit/>
          </a:bodyPr>
          <a:lstStyle/>
          <a:p>
            <a:r>
              <a:rPr lang="en-US" dirty="0"/>
              <a:t>Why did we select it?	</a:t>
            </a:r>
          </a:p>
        </p:txBody>
      </p:sp>
      <p:sp>
        <p:nvSpPr>
          <p:cNvPr id="3" name="Content Placeholder 2">
            <a:extLst>
              <a:ext uri="{FF2B5EF4-FFF2-40B4-BE49-F238E27FC236}">
                <a16:creationId xmlns:a16="http://schemas.microsoft.com/office/drawing/2014/main" id="{07E64F6D-AB92-44C6-B73E-EFFB103F9FD6}"/>
              </a:ext>
            </a:extLst>
          </p:cNvPr>
          <p:cNvSpPr>
            <a:spLocks noGrp="1"/>
          </p:cNvSpPr>
          <p:nvPr>
            <p:ph idx="1"/>
          </p:nvPr>
        </p:nvSpPr>
        <p:spPr>
          <a:xfrm>
            <a:off x="838200" y="1825625"/>
            <a:ext cx="3797807" cy="4351338"/>
          </a:xfrm>
        </p:spPr>
        <p:txBody>
          <a:bodyPr>
            <a:normAutofit/>
          </a:bodyPr>
          <a:lstStyle/>
          <a:p>
            <a:pPr marL="0" indent="0">
              <a:buNone/>
            </a:pPr>
            <a:r>
              <a:rPr lang="en-US" sz="2000"/>
              <a:t>The government collects and makes public all the expenses related to Medicare for every year. This data can be analyzed which will help in reducing the cost to exchequer.</a:t>
            </a:r>
          </a:p>
        </p:txBody>
      </p:sp>
      <p:pic>
        <p:nvPicPr>
          <p:cNvPr id="5122" name="Picture 2" descr="Image result for government debt cartoon">
            <a:extLst>
              <a:ext uri="{FF2B5EF4-FFF2-40B4-BE49-F238E27FC236}">
                <a16:creationId xmlns:a16="http://schemas.microsoft.com/office/drawing/2014/main" id="{EED3006D-BF79-40EA-A936-FAF419037E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6103"/>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47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880E-D1B4-43AE-8BFE-0F30522E8736}"/>
              </a:ext>
            </a:extLst>
          </p:cNvPr>
          <p:cNvSpPr>
            <a:spLocks noGrp="1"/>
          </p:cNvSpPr>
          <p:nvPr>
            <p:ph type="title"/>
          </p:nvPr>
        </p:nvSpPr>
        <p:spPr>
          <a:xfrm>
            <a:off x="4965430" y="629268"/>
            <a:ext cx="6586491" cy="1286160"/>
          </a:xfrm>
        </p:spPr>
        <p:txBody>
          <a:bodyPr anchor="b">
            <a:normAutofit/>
          </a:bodyPr>
          <a:lstStyle/>
          <a:p>
            <a:r>
              <a:rPr lang="en-US"/>
              <a:t>Methods and Work	</a:t>
            </a:r>
            <a:endParaRPr lang="en-US" dirty="0"/>
          </a:p>
        </p:txBody>
      </p:sp>
      <p:pic>
        <p:nvPicPr>
          <p:cNvPr id="4" name="Picture 2" descr="Image result for studying large book cartoon">
            <a:extLst>
              <a:ext uri="{FF2B5EF4-FFF2-40B4-BE49-F238E27FC236}">
                <a16:creationId xmlns:a16="http://schemas.microsoft.com/office/drawing/2014/main" id="{885C78B4-C69D-420C-9B55-88C9AD8235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7"/>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1"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A13DCA-C843-4CDA-A16D-A5B7E03B9033}"/>
              </a:ext>
            </a:extLst>
          </p:cNvPr>
          <p:cNvSpPr>
            <a:spLocks noGrp="1"/>
          </p:cNvSpPr>
          <p:nvPr>
            <p:ph idx="1"/>
          </p:nvPr>
        </p:nvSpPr>
        <p:spPr>
          <a:xfrm>
            <a:off x="4965431" y="2438400"/>
            <a:ext cx="6586489" cy="3785419"/>
          </a:xfrm>
        </p:spPr>
        <p:txBody>
          <a:bodyPr>
            <a:normAutofit/>
          </a:bodyPr>
          <a:lstStyle/>
          <a:p>
            <a:r>
              <a:rPr lang="en-US" sz="2000"/>
              <a:t>Data Cleaning, Data Minning</a:t>
            </a:r>
          </a:p>
          <a:p>
            <a:r>
              <a:rPr lang="en-US" sz="2000"/>
              <a:t>Creation of Data Warehouse</a:t>
            </a:r>
          </a:p>
          <a:p>
            <a:r>
              <a:rPr lang="en-US" sz="2000"/>
              <a:t>Error Handling, Validation and SCD</a:t>
            </a:r>
          </a:p>
          <a:p>
            <a:r>
              <a:rPr lang="en-US" sz="2000"/>
              <a:t>Analysis of the Data</a:t>
            </a:r>
          </a:p>
          <a:p>
            <a:endParaRPr lang="en-US" sz="2000"/>
          </a:p>
        </p:txBody>
      </p:sp>
    </p:spTree>
    <p:extLst>
      <p:ext uri="{BB962C8B-B14F-4D97-AF65-F5344CB8AC3E}">
        <p14:creationId xmlns:p14="http://schemas.microsoft.com/office/powerpoint/2010/main" val="72924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993D-DB90-4242-AA85-A54C85E207C6}"/>
              </a:ext>
            </a:extLst>
          </p:cNvPr>
          <p:cNvSpPr>
            <a:spLocks noGrp="1"/>
          </p:cNvSpPr>
          <p:nvPr>
            <p:ph type="title"/>
          </p:nvPr>
        </p:nvSpPr>
        <p:spPr>
          <a:xfrm>
            <a:off x="1631950" y="365125"/>
            <a:ext cx="9721850" cy="1325563"/>
          </a:xfrm>
        </p:spPr>
        <p:txBody>
          <a:bodyPr/>
          <a:lstStyle/>
          <a:p>
            <a:r>
              <a:rPr lang="en-US" dirty="0"/>
              <a:t>Loading Data</a:t>
            </a:r>
          </a:p>
        </p:txBody>
      </p:sp>
      <p:pic>
        <p:nvPicPr>
          <p:cNvPr id="4" name="First_Good">
            <a:hlinkClick r:id="" action="ppaction://media"/>
            <a:extLst>
              <a:ext uri="{FF2B5EF4-FFF2-40B4-BE49-F238E27FC236}">
                <a16:creationId xmlns:a16="http://schemas.microsoft.com/office/drawing/2014/main" id="{CA2FDC08-DE57-498A-B0D9-19B109AED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31950" y="1825625"/>
            <a:ext cx="8926513" cy="4351338"/>
          </a:xfrm>
        </p:spPr>
      </p:pic>
    </p:spTree>
    <p:extLst>
      <p:ext uri="{BB962C8B-B14F-4D97-AF65-F5344CB8AC3E}">
        <p14:creationId xmlns:p14="http://schemas.microsoft.com/office/powerpoint/2010/main" val="339920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95F2-D1B7-43EE-B432-744AD43B45B7}"/>
              </a:ext>
            </a:extLst>
          </p:cNvPr>
          <p:cNvSpPr>
            <a:spLocks noGrp="1"/>
          </p:cNvSpPr>
          <p:nvPr>
            <p:ph type="title"/>
          </p:nvPr>
        </p:nvSpPr>
        <p:spPr>
          <a:xfrm>
            <a:off x="2740272" y="365125"/>
            <a:ext cx="6711456" cy="1325563"/>
          </a:xfrm>
        </p:spPr>
        <p:txBody>
          <a:bodyPr/>
          <a:lstStyle/>
          <a:p>
            <a:r>
              <a:rPr lang="en-US" dirty="0"/>
              <a:t>Commas</a:t>
            </a:r>
          </a:p>
        </p:txBody>
      </p:sp>
      <p:pic>
        <p:nvPicPr>
          <p:cNvPr id="5" name="Content Placeholder 4">
            <a:extLst>
              <a:ext uri="{FF2B5EF4-FFF2-40B4-BE49-F238E27FC236}">
                <a16:creationId xmlns:a16="http://schemas.microsoft.com/office/drawing/2014/main" id="{795776C7-0DFC-4236-A6A1-3D6E525A8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0272" y="1825625"/>
            <a:ext cx="6711456" cy="4351338"/>
          </a:xfrm>
        </p:spPr>
      </p:pic>
    </p:spTree>
    <p:extLst>
      <p:ext uri="{BB962C8B-B14F-4D97-AF65-F5344CB8AC3E}">
        <p14:creationId xmlns:p14="http://schemas.microsoft.com/office/powerpoint/2010/main" val="246149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594C-3761-4177-B660-A49D530CE844}"/>
              </a:ext>
            </a:extLst>
          </p:cNvPr>
          <p:cNvSpPr>
            <a:spLocks noGrp="1"/>
          </p:cNvSpPr>
          <p:nvPr>
            <p:ph type="title"/>
          </p:nvPr>
        </p:nvSpPr>
        <p:spPr>
          <a:xfrm>
            <a:off x="1631950" y="365125"/>
            <a:ext cx="8926513" cy="1325563"/>
          </a:xfrm>
        </p:spPr>
        <p:txBody>
          <a:bodyPr/>
          <a:lstStyle/>
          <a:p>
            <a:r>
              <a:rPr lang="en-US" dirty="0"/>
              <a:t>Loading SCD</a:t>
            </a:r>
          </a:p>
        </p:txBody>
      </p:sp>
      <p:pic>
        <p:nvPicPr>
          <p:cNvPr id="4" name="Third (1)">
            <a:hlinkClick r:id="" action="ppaction://media"/>
            <a:extLst>
              <a:ext uri="{FF2B5EF4-FFF2-40B4-BE49-F238E27FC236}">
                <a16:creationId xmlns:a16="http://schemas.microsoft.com/office/drawing/2014/main" id="{D91CFD92-7AEA-492B-8704-621F4DCB1C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31950" y="1825625"/>
            <a:ext cx="8926513" cy="4351338"/>
          </a:xfrm>
        </p:spPr>
      </p:pic>
    </p:spTree>
    <p:extLst>
      <p:ext uri="{BB962C8B-B14F-4D97-AF65-F5344CB8AC3E}">
        <p14:creationId xmlns:p14="http://schemas.microsoft.com/office/powerpoint/2010/main" val="33389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EA7A-C286-470B-B088-CB2F03B48338}"/>
              </a:ext>
            </a:extLst>
          </p:cNvPr>
          <p:cNvSpPr>
            <a:spLocks noGrp="1"/>
          </p:cNvSpPr>
          <p:nvPr>
            <p:ph type="title"/>
          </p:nvPr>
        </p:nvSpPr>
        <p:spPr>
          <a:xfrm>
            <a:off x="4993598" y="2598659"/>
            <a:ext cx="2204803" cy="1568607"/>
          </a:xfrm>
        </p:spPr>
        <p:txBody>
          <a:bodyPr>
            <a:normAutofit/>
          </a:bodyPr>
          <a:lstStyle/>
          <a:p>
            <a:r>
              <a:rPr lang="en-US" dirty="0"/>
              <a:t>Analysis</a:t>
            </a:r>
            <a:br>
              <a:rPr lang="en-US" dirty="0"/>
            </a:br>
            <a:endParaRPr lang="en-US" dirty="0"/>
          </a:p>
        </p:txBody>
      </p:sp>
    </p:spTree>
    <p:extLst>
      <p:ext uri="{BB962C8B-B14F-4D97-AF65-F5344CB8AC3E}">
        <p14:creationId xmlns:p14="http://schemas.microsoft.com/office/powerpoint/2010/main" val="71509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FF74F-E925-41EF-95B3-BAC2AF53D0C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Increase in Cost per patient</a:t>
            </a:r>
          </a:p>
        </p:txBody>
      </p:sp>
      <p:cxnSp>
        <p:nvCxnSpPr>
          <p:cNvPr id="74" name="Straight Connector 7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2" name="Picture 4" descr="Image result for medicare deductible over 40 years">
            <a:extLst>
              <a:ext uri="{FF2B5EF4-FFF2-40B4-BE49-F238E27FC236}">
                <a16:creationId xmlns:a16="http://schemas.microsoft.com/office/drawing/2014/main" id="{7C27261D-75B2-47AC-907E-8BDC1120E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686" y="0"/>
            <a:ext cx="6667500" cy="3876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D86BB3-8FDA-463A-84E8-9B9FF2CA44D7}"/>
              </a:ext>
            </a:extLst>
          </p:cNvPr>
          <p:cNvPicPr>
            <a:picLocks noChangeAspect="1"/>
          </p:cNvPicPr>
          <p:nvPr/>
        </p:nvPicPr>
        <p:blipFill rotWithShape="1">
          <a:blip r:embed="rId4"/>
          <a:srcRect l="15923" t="33007" r="51769" b="20191"/>
          <a:stretch/>
        </p:blipFill>
        <p:spPr>
          <a:xfrm>
            <a:off x="6096000" y="3910267"/>
            <a:ext cx="4679852" cy="2947733"/>
          </a:xfrm>
          <a:prstGeom prst="rect">
            <a:avLst/>
          </a:prstGeom>
        </p:spPr>
      </p:pic>
    </p:spTree>
    <p:extLst>
      <p:ext uri="{BB962C8B-B14F-4D97-AF65-F5344CB8AC3E}">
        <p14:creationId xmlns:p14="http://schemas.microsoft.com/office/powerpoint/2010/main" val="3195961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462</Words>
  <Application>Microsoft Office PowerPoint</Application>
  <PresentationFormat>Widescreen</PresentationFormat>
  <Paragraphs>55</Paragraphs>
  <Slides>24</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Medicare Expense</vt:lpstr>
      <vt:lpstr>Medicare</vt:lpstr>
      <vt:lpstr>Why did we select it? </vt:lpstr>
      <vt:lpstr>Methods and Work </vt:lpstr>
      <vt:lpstr>Loading Data</vt:lpstr>
      <vt:lpstr>Commas</vt:lpstr>
      <vt:lpstr>Loading SCD</vt:lpstr>
      <vt:lpstr>Analysis </vt:lpstr>
      <vt:lpstr>Increase in Cost per patient</vt:lpstr>
      <vt:lpstr>But cost leads to R&amp;D and Higher Life Expectancy Or is it so?</vt:lpstr>
      <vt:lpstr>Falling Life Expectancy</vt:lpstr>
      <vt:lpstr>Reasons</vt:lpstr>
      <vt:lpstr>Cost and Education</vt:lpstr>
      <vt:lpstr>Specialist Physician Per Population Vs Cost</vt:lpstr>
      <vt:lpstr>Income improves Life!</vt:lpstr>
      <vt:lpstr>Dynamic Analysis</vt:lpstr>
      <vt:lpstr>Which Provider Cost us the least?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Medicare Expense</dc:title>
  <dc:creator>Karthik Ranganathan</dc:creator>
  <cp:lastModifiedBy>Karthik Ranganathan</cp:lastModifiedBy>
  <cp:revision>6</cp:revision>
  <dcterms:created xsi:type="dcterms:W3CDTF">2019-04-26T18:25:59Z</dcterms:created>
  <dcterms:modified xsi:type="dcterms:W3CDTF">2019-04-26T22:46:20Z</dcterms:modified>
</cp:coreProperties>
</file>